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26"/>
  </p:sldMasterIdLst>
  <p:notesMasterIdLst>
    <p:notesMasterId r:id="rId41"/>
  </p:notesMasterIdLst>
  <p:handoutMasterIdLst>
    <p:handoutMasterId r:id="rId42"/>
  </p:handoutMasterIdLst>
  <p:sldIdLst>
    <p:sldId id="256" r:id="rId27"/>
    <p:sldId id="260" r:id="rId28"/>
    <p:sldId id="262" r:id="rId29"/>
    <p:sldId id="267" r:id="rId30"/>
    <p:sldId id="257" r:id="rId31"/>
    <p:sldId id="261" r:id="rId32"/>
    <p:sldId id="263" r:id="rId33"/>
    <p:sldId id="265" r:id="rId34"/>
    <p:sldId id="266" r:id="rId35"/>
    <p:sldId id="264" r:id="rId36"/>
    <p:sldId id="269" r:id="rId37"/>
    <p:sldId id="271" r:id="rId38"/>
    <p:sldId id="268" r:id="rId39"/>
    <p:sldId id="270" r:id="rId40"/>
  </p:sldIdLst>
  <p:sldSz cx="12190413" cy="6858000"/>
  <p:notesSz cx="6858000" cy="9144000"/>
  <p:custDataLst>
    <p:tags r:id="rId43"/>
  </p:custDataLst>
  <p:defaultTextStyle>
    <a:defPPr>
      <a:defRPr lang="da-DK"/>
    </a:defPPr>
    <a:lvl1pPr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3EEA"/>
    <a:srgbClr val="FFFFFF"/>
    <a:srgbClr val="990000"/>
    <a:srgbClr val="000000"/>
    <a:srgbClr val="FFCC00"/>
    <a:srgbClr val="FF6600"/>
    <a:srgbClr val="FF0000"/>
    <a:srgbClr val="FF0099"/>
    <a:srgbClr val="CC3399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35" autoAdjust="0"/>
    <p:restoredTop sz="95666" autoAdjust="0"/>
  </p:normalViewPr>
  <p:slideViewPr>
    <p:cSldViewPr showGuides="1">
      <p:cViewPr>
        <p:scale>
          <a:sx n="225" d="100"/>
          <a:sy n="225" d="100"/>
        </p:scale>
        <p:origin x="-3520" y="-463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slideMaster" Target="slideMasters/slideMaster1.xml"/><Relationship Id="rId39" Type="http://schemas.openxmlformats.org/officeDocument/2006/relationships/slide" Target="slides/slide13.xml"/><Relationship Id="rId21" Type="http://schemas.openxmlformats.org/officeDocument/2006/relationships/customXml" Target="../customXml/item21.xml"/><Relationship Id="rId34" Type="http://schemas.openxmlformats.org/officeDocument/2006/relationships/slide" Target="slides/slide8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slide" Target="slides/slide3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slide" Target="slides/slide6.xml"/><Relationship Id="rId37" Type="http://schemas.openxmlformats.org/officeDocument/2006/relationships/slide" Target="slides/slide11.xml"/><Relationship Id="rId40" Type="http://schemas.openxmlformats.org/officeDocument/2006/relationships/slide" Target="slides/slide14.xml"/><Relationship Id="rId45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slide" Target="slides/slide2.xml"/><Relationship Id="rId36" Type="http://schemas.openxmlformats.org/officeDocument/2006/relationships/slide" Target="slides/slide10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slide" Target="slides/slide5.xml"/><Relationship Id="rId44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slide" Target="slides/slide1.xml"/><Relationship Id="rId30" Type="http://schemas.openxmlformats.org/officeDocument/2006/relationships/slide" Target="slides/slide4.xml"/><Relationship Id="rId35" Type="http://schemas.openxmlformats.org/officeDocument/2006/relationships/slide" Target="slides/slide9.xml"/><Relationship Id="rId43" Type="http://schemas.openxmlformats.org/officeDocument/2006/relationships/tags" Target="tags/tag1.xml"/><Relationship Id="rId8" Type="http://schemas.openxmlformats.org/officeDocument/2006/relationships/customXml" Target="../customXml/item8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slide" Target="slides/slide7.xml"/><Relationship Id="rId38" Type="http://schemas.openxmlformats.org/officeDocument/2006/relationships/slide" Target="slides/slide12.xml"/><Relationship Id="rId46" Type="http://schemas.openxmlformats.org/officeDocument/2006/relationships/theme" Target="theme/theme1.xml"/><Relationship Id="rId20" Type="http://schemas.openxmlformats.org/officeDocument/2006/relationships/customXml" Target="../customXml/item20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491ECFBD-4A0D-4BCF-98A8-E205F44719BF}" type="slidenum">
              <a:rPr lang="da-DK" smtClean="0">
                <a:latin typeface="Arial" panose="020B0604020202020204" pitchFamily="34" charset="0"/>
              </a:rPr>
              <a:pPr/>
              <a:t>‹#›</a:t>
            </a:fld>
            <a:endParaRPr lang="da-DK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809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edit</a:t>
            </a:r>
            <a:r>
              <a:rPr lang="da-DK" dirty="0"/>
              <a:t> Master </a:t>
            </a:r>
            <a:r>
              <a:rPr lang="da-DK" dirty="0" err="1"/>
              <a:t>text</a:t>
            </a:r>
            <a:r>
              <a:rPr lang="da-DK" dirty="0"/>
              <a:t> </a:t>
            </a:r>
            <a:r>
              <a:rPr lang="da-DK" dirty="0" err="1"/>
              <a:t>styles</a:t>
            </a:r>
            <a:endParaRPr lang="da-DK" dirty="0"/>
          </a:p>
          <a:p>
            <a:pPr lvl="1"/>
            <a:r>
              <a:rPr lang="da-DK" dirty="0"/>
              <a:t>Second </a:t>
            </a:r>
            <a:r>
              <a:rPr lang="da-DK" dirty="0" err="1"/>
              <a:t>level</a:t>
            </a:r>
            <a:endParaRPr lang="da-DK" dirty="0"/>
          </a:p>
          <a:p>
            <a:pPr lvl="2"/>
            <a:r>
              <a:rPr lang="da-DK" dirty="0"/>
              <a:t>Third </a:t>
            </a:r>
            <a:r>
              <a:rPr lang="da-DK" dirty="0" err="1"/>
              <a:t>level</a:t>
            </a:r>
            <a:endParaRPr lang="da-DK" dirty="0"/>
          </a:p>
          <a:p>
            <a:pPr lvl="3"/>
            <a:r>
              <a:rPr lang="da-DK" dirty="0" err="1"/>
              <a:t>Fourth</a:t>
            </a:r>
            <a:r>
              <a:rPr lang="da-DK" dirty="0"/>
              <a:t> </a:t>
            </a:r>
            <a:r>
              <a:rPr lang="da-DK" dirty="0" err="1"/>
              <a:t>level</a:t>
            </a:r>
            <a:endParaRPr lang="da-DK" dirty="0"/>
          </a:p>
          <a:p>
            <a:pPr lvl="4"/>
            <a:r>
              <a:rPr lang="da-DK" dirty="0"/>
              <a:t>Fifth </a:t>
            </a:r>
            <a:r>
              <a:rPr lang="da-DK" dirty="0" err="1"/>
              <a:t>level</a:t>
            </a:r>
            <a:endParaRPr lang="da-DK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C734BB09-483B-4C4B-A5A4-C02A22055B01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78360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5546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8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99425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9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6270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/>
          <p:cNvSpPr/>
          <p:nvPr userDrawn="1"/>
        </p:nvSpPr>
        <p:spPr bwMode="auto">
          <a:xfrm>
            <a:off x="0" y="0"/>
            <a:ext cx="0" cy="0"/>
          </a:xfrm>
          <a:prstGeom prst="rect">
            <a:avLst/>
          </a:prstGeom>
          <a:solidFill>
            <a:srgbClr val="2F3EE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1" name="Logo white">
            <a:extLst>
              <a:ext uri="{FF2B5EF4-FFF2-40B4-BE49-F238E27FC236}">
                <a16:creationId xmlns:a16="http://schemas.microsoft.com/office/drawing/2014/main" id="{275A6477-FE3A-4D40-B1FE-E46C11E344A5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Click to edit Master subtitle style</a:t>
            </a:r>
            <a:endParaRPr lang="en-GB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9F97C31-5774-5744-4E43-16F6A1216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B8F0AEF-9067-EDA2-856D-E3DFC2F34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FBE3B7C-4761-DE9B-D03A-CE64091BC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27214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ront/Pause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AF9D3C51-A276-4E1F-B6B6-FD6A4E17EE28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rgbClr val="2F3EE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0" name="Logo color">
            <a:extLst>
              <a:ext uri="{FF2B5EF4-FFF2-40B4-BE49-F238E27FC236}">
                <a16:creationId xmlns:a16="http://schemas.microsoft.com/office/drawing/2014/main" id="{B0EE486B-843B-49D6-90AE-5093AB56E30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178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/Pause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ckground">
            <a:extLst>
              <a:ext uri="{FF2B5EF4-FFF2-40B4-BE49-F238E27FC236}">
                <a16:creationId xmlns:a16="http://schemas.microsoft.com/office/drawing/2014/main" id="{A3420087-96DF-432F-B192-585D42BF6A4E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3" name="Logo color">
            <a:extLst>
              <a:ext uri="{FF2B5EF4-FFF2-40B4-BE49-F238E27FC236}">
                <a16:creationId xmlns:a16="http://schemas.microsoft.com/office/drawing/2014/main" id="{09BBEE10-6A59-474F-B766-7643F97F869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2F3EE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495865CE-5BE9-4122-8AB8-48E534DD88F7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2F3EEA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2" name="Top bar">
            <a:extLst>
              <a:ext uri="{FF2B5EF4-FFF2-40B4-BE49-F238E27FC236}">
                <a16:creationId xmlns:a16="http://schemas.microsoft.com/office/drawing/2014/main" id="{0D436479-94F3-475C-8F8D-D3CDC81793FD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2F3EEA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6376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Click to edit Master subtitle style</a:t>
            </a:r>
            <a:endParaRPr lang="en-GB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7FB60-405F-9137-BBDB-09CB7ADA86A2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5919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48A0E3C-0CE1-4BBF-A912-5A81BF3B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CA8860-CDAD-4F91-9292-2B11655C19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7A21B-9B48-4777-BF0D-9FB9571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322CB0-2106-AAB8-4D0C-B8127DC28E6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7774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1117" userDrawn="1">
          <p15:clr>
            <a:srgbClr val="F26B4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EB1D5E1-0C4E-4A74-BE37-26307F7E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74800" y="1706399"/>
            <a:ext cx="4410177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78001" y="1706399"/>
            <a:ext cx="4409100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499420-B0E8-4C8A-8C00-E21262271A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EE7F0E-E606-41AC-BBBF-B5AECB1112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7AE618-5DF3-BE72-53F2-DAFD3742F10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7960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8">
          <p15:clr>
            <a:srgbClr val="F26B43"/>
          </p15:clr>
        </p15:guide>
        <p15:guide id="2" pos="3896">
          <p15:clr>
            <a:srgbClr val="F26B43"/>
          </p15:clr>
        </p15:guide>
        <p15:guide id="3" pos="4205">
          <p15:clr>
            <a:srgbClr val="F26B43"/>
          </p15:clr>
        </p15:guide>
        <p15:guide id="4" pos="6984">
          <p15:clr>
            <a:srgbClr val="F26B43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0A2595F-A737-4D92-946C-EC0BBF885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6048672" cy="9727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726" y="1706328"/>
            <a:ext cx="6048672" cy="454557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31213" y="849734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31213" y="3563718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986237-C7E2-4498-82A4-361A340A65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4EEF-2B63-484E-803A-4FCD66F243A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4E6D8-F9C0-3A11-EB7C-B1D8E434A0B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267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27" userDrawn="1">
          <p15:clr>
            <a:srgbClr val="F26B43"/>
          </p15:clr>
        </p15:guide>
        <p15:guide id="2" pos="5247" userDrawn="1">
          <p15:clr>
            <a:srgbClr val="F26B43"/>
          </p15:clr>
        </p15:guide>
        <p15:guide id="3" pos="1117" userDrawn="1">
          <p15:clr>
            <a:srgbClr val="F26B43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2213382-11A1-48CE-B0A0-D8A7D2686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360" y="426127"/>
            <a:ext cx="6865740" cy="9727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1360" y="1706328"/>
            <a:ext cx="6865740" cy="454557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31452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396815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26B732-1A52-4AA9-89FC-8FC5439E40D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D0DC-E43F-43DA-AA0F-C0C54C8939F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85747-730E-BAF6-3320-C979C67D0A54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3562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2660" userDrawn="1">
          <p15:clr>
            <a:srgbClr val="F26B43"/>
          </p15:clr>
        </p15:guide>
        <p15:guide id="3" pos="2335" userDrawn="1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953C3-F3F7-4638-96F8-7CF20CB55E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7650" y="980727"/>
            <a:ext cx="3740400" cy="418115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C0DB591-4602-46B3-B1C3-1E64148AB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4407150"/>
            <a:ext cx="3740400" cy="184442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8416079-1CFC-426F-A6ED-5AB355FC545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7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358873C-68BF-4E89-B536-B3248F2B25FE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22750" y="4406899"/>
            <a:ext cx="3740401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9A0E900-1FE2-4CC1-B435-93F3A11893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978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094886A-F110-4851-B1DA-8DFC40D509F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197850" y="4406899"/>
            <a:ext cx="3740400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1B02311-54A6-4455-B615-BBCA0DA742E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47650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710A5827-3485-49A0-81F0-FF89EE34B80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23149" y="1548581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E27B0558-FCB8-4A55-9BA9-182DFF0387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198648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51F58-49D5-1E8F-27C2-0AAC7F1EA18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6374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>
          <p15:clr>
            <a:srgbClr val="F26B43"/>
          </p15:clr>
        </p15:guide>
        <p15:guide id="2" pos="7522" userDrawn="1">
          <p15:clr>
            <a:srgbClr val="F26B43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97DEAA-3B7B-49C7-8C28-3F21F36A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F74546-9D06-4CF7-806D-E04B043BF5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53AB3-8AAF-469F-AD3F-AE5E1A39D7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10D2DD-E74A-5BAD-455C-B26ACCDEE62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45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7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75ABF-082F-4A38-B952-09157E37A8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A39F3A-7714-4FD6-9132-D60FFA220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498395-BE26-1678-62DF-F2F3CFF022A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926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bar">
            <a:extLst>
              <a:ext uri="{FF2B5EF4-FFF2-40B4-BE49-F238E27FC236}">
                <a16:creationId xmlns:a16="http://schemas.microsoft.com/office/drawing/2014/main" id="{FFFFD011-0D94-46EE-B45C-787FE82C3B5E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9" name="Logo color">
            <a:extLst>
              <a:ext uri="{FF2B5EF4-FFF2-40B4-BE49-F238E27FC236}">
                <a16:creationId xmlns:a16="http://schemas.microsoft.com/office/drawing/2014/main" id="{ADC92552-7939-46C1-AAFE-B97F51EBFFE9}"/>
              </a:ext>
            </a:extLst>
          </p:cNvPr>
          <p:cNvSpPr>
            <a:spLocks noChangeAspect="1"/>
          </p:cNvSpPr>
          <p:nvPr userDrawn="1">
            <p:custDataLst>
              <p:tags r:id="rId1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2F3EE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3" name="FLD_Presentation Title"/>
          <p:cNvSpPr>
            <a:spLocks noGrp="1"/>
          </p:cNvSpPr>
          <p:nvPr>
            <p:ph type="ftr" sz="quarter" idx="3"/>
          </p:nvPr>
        </p:nvSpPr>
        <p:spPr>
          <a:xfrm>
            <a:off x="5590800" y="6541200"/>
            <a:ext cx="5497200" cy="31680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 anchorCtr="0"/>
          <a:lstStyle>
            <a:lvl1pPr algn="r">
              <a:spcBef>
                <a:spcPts val="0"/>
              </a:spcBef>
              <a:defRPr sz="7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da-DK"/>
              <a:t>Title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 anchorCtr="0"/>
          <a:lstStyle>
            <a:lvl1pPr algn="l">
              <a:defRPr sz="700" b="1">
                <a:solidFill>
                  <a:schemeClr val="bg1"/>
                </a:solidFill>
                <a:latin typeface="+mj-lt"/>
              </a:defRPr>
            </a:lvl1pPr>
          </a:lstStyle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da-DK" dirty="0"/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74726" y="1706328"/>
            <a:ext cx="9312374" cy="4545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3676" name="text" descr="{&quot;templafy&quot;:{&quot;type&quot;:&quot;text&quot;,&quot;binding&quot;:&quot;UserProfile.Offices.Workarea_{{DocumentLanguage}}&quot;}}" title="UserProfile.Offices.Workarea_{{DocumentLanguage}}"/>
          <p:cNvSpPr>
            <a:spLocks noChangeArrowheads="1"/>
          </p:cNvSpPr>
          <p:nvPr/>
        </p:nvSpPr>
        <p:spPr bwMode="auto">
          <a:xfrm>
            <a:off x="1774726" y="6541200"/>
            <a:ext cx="3397071" cy="316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/>
          <a:lstStyle/>
          <a:p>
            <a:pPr algn="l" eaLnBrk="0" hangingPunct="0">
              <a:spcBef>
                <a:spcPct val="0"/>
              </a:spcBef>
            </a:pPr>
            <a:r>
              <a:rPr lang="da-DK" sz="700" b="1" dirty="0">
                <a:solidFill>
                  <a:schemeClr val="bg1"/>
                </a:solidFill>
                <a:latin typeface="+mn-lt"/>
              </a:rPr>
              <a:t>Technical University of Denmark</a:t>
            </a:r>
          </a:p>
        </p:txBody>
      </p:sp>
      <p:sp>
        <p:nvSpPr>
          <p:cNvPr id="2" name="Top bar">
            <a:extLst>
              <a:ext uri="{FF2B5EF4-FFF2-40B4-BE49-F238E27FC236}">
                <a16:creationId xmlns:a16="http://schemas.microsoft.com/office/drawing/2014/main" id="{35912424-89BF-4A93-9096-3282916C71FE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2F3EEA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A21A41C-8049-3CC1-4A13-6674A18113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2000" y="6541200"/>
            <a:ext cx="1105200" cy="316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470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64" r:id="rId3"/>
    <p:sldLayoutId id="2147483677" r:id="rId4"/>
    <p:sldLayoutId id="2147483672" r:id="rId5"/>
    <p:sldLayoutId id="2147483673" r:id="rId6"/>
    <p:sldLayoutId id="2147483676" r:id="rId7"/>
    <p:sldLayoutId id="2147483666" r:id="rId8"/>
    <p:sldLayoutId id="2147483667" r:id="rId9"/>
    <p:sldLayoutId id="2147483668" r:id="rId10"/>
    <p:sldLayoutId id="2147483669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9pPr>
    </p:titleStyle>
    <p:bodyStyle>
      <a:lvl1pPr marL="1980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14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2pPr>
      <a:lvl3pPr marL="6156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828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5pPr>
      <a:lvl6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6pPr>
      <a:lvl7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7pPr>
      <a:lvl8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8pPr>
      <a:lvl9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68" userDrawn="1">
          <p15:clr>
            <a:srgbClr val="F26B43"/>
          </p15:clr>
        </p15:guide>
        <p15:guide id="4" orient="horz" pos="881" userDrawn="1">
          <p15:clr>
            <a:srgbClr val="F26B43"/>
          </p15:clr>
        </p15:guide>
        <p15:guide id="5" orient="horz" pos="1074" userDrawn="1">
          <p15:clr>
            <a:srgbClr val="F26B43"/>
          </p15:clr>
        </p15:guide>
        <p15:guide id="6" orient="horz" pos="39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customXml" Target="../../customXml/item20.xml"/><Relationship Id="rId1" Type="http://schemas.openxmlformats.org/officeDocument/2006/relationships/customXml" Target="../../customXml/item24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23.xml"/><Relationship Id="rId1" Type="http://schemas.openxmlformats.org/officeDocument/2006/relationships/customXml" Target="../../customXml/item8.xml"/><Relationship Id="rId5" Type="http://schemas.openxmlformats.org/officeDocument/2006/relationships/image" Target="../media/image10.jpeg"/><Relationship Id="rId4" Type="http://schemas.openxmlformats.org/officeDocument/2006/relationships/hyperlink" Target="https://wandb.ai/markhenney-danmarks-tekniske-universitet-dtu/02456_group_99?nw=nwusermarkhenney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6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3.xml"/><Relationship Id="rId1" Type="http://schemas.openxmlformats.org/officeDocument/2006/relationships/customXml" Target="../../customXml/item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18.xml"/><Relationship Id="rId1" Type="http://schemas.openxmlformats.org/officeDocument/2006/relationships/customXml" Target="../../customXml/item1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2.xml"/><Relationship Id="rId1" Type="http://schemas.openxmlformats.org/officeDocument/2006/relationships/customXml" Target="../../customXml/item13.xml"/><Relationship Id="rId6" Type="http://schemas.openxmlformats.org/officeDocument/2006/relationships/image" Target="../media/image6.png"/><Relationship Id="rId5" Type="http://schemas.openxmlformats.org/officeDocument/2006/relationships/image" Target="../media/image50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11.xml"/><Relationship Id="rId1" Type="http://schemas.openxmlformats.org/officeDocument/2006/relationships/customXml" Target="../../customXml/item4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19.xml"/><Relationship Id="rId1" Type="http://schemas.openxmlformats.org/officeDocument/2006/relationships/customXml" Target="../../customXml/item25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22.xml"/><Relationship Id="rId1" Type="http://schemas.openxmlformats.org/officeDocument/2006/relationships/customXml" Target="../../customXml/item14.xml"/><Relationship Id="rId6" Type="http://schemas.openxmlformats.org/officeDocument/2006/relationships/image" Target="../media/image9.png"/><Relationship Id="rId5" Type="http://schemas.openxmlformats.org/officeDocument/2006/relationships/image" Target="../media/image6.emf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21.xml"/><Relationship Id="rId1" Type="http://schemas.openxmlformats.org/officeDocument/2006/relationships/customXml" Target="../../customXml/item7.xml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13EF6E-BC23-40A0-80D4-1EBE64DCC5D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 flipH="1">
            <a:off x="0" y="4724400"/>
            <a:ext cx="1538288" cy="693738"/>
          </a:xfrm>
        </p:spPr>
        <p:txBody>
          <a:bodyPr/>
          <a:lstStyle/>
          <a:p>
            <a:fld id="{103EA872-A674-449B-A120-B97244F8E91D}" type="slidenum">
              <a:rPr lang="en-GB" smtClean="0">
                <a:solidFill>
                  <a:schemeClr val="tx1"/>
                </a:solidFill>
              </a:rPr>
              <a:pPr/>
              <a:t>1</a:t>
            </a:fld>
            <a:endParaRPr lang="en-GB" dirty="0">
              <a:solidFill>
                <a:schemeClr val="tx1"/>
              </a:solidFill>
            </a:endParaRPr>
          </a:p>
        </p:txBody>
      </p:sp>
    </p:spTree>
    <p:custDataLst>
      <p:custData r:id="rId1"/>
      <p:custData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A6484-1EEA-0AE4-D8A4-58D31460C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44747D8-EC45-5C24-8AC6-BF2A1232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</a:t>
            </a:r>
          </a:p>
        </p:txBody>
      </p:sp>
      <p:sp>
        <p:nvSpPr>
          <p:cNvPr id="10" name="FLD_Presentation Title">
            <a:extLst>
              <a:ext uri="{FF2B5EF4-FFF2-40B4-BE49-F238E27FC236}">
                <a16:creationId xmlns:a16="http://schemas.microsoft.com/office/drawing/2014/main" id="{7F35F490-FBDB-23EE-BDD9-6D0A6BD785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Velocity estimation from Doppler radar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7F4424-6E17-4819-7D27-0BFA077782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FEF3864-F907-9310-2F39-02F07E5F60B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4A22905B-D97A-F103-4319-81B5D4BE7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5904656" cy="402692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When communicating performance, you often compare your model to state-of-the-art (in this case, my model).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Beat </a:t>
            </a:r>
            <a:r>
              <a:rPr lang="en-GB" dirty="0">
                <a:hlinkClick r:id="rId4"/>
              </a:rPr>
              <a:t>my baseline model in test prediction MRSE</a:t>
            </a:r>
            <a:r>
              <a:rPr lang="en-GB" dirty="0"/>
              <a:t> (mean root-square error)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If you want to add scientific rigour to your findings, you can add a statistical test to compare the performances. A simple test would be a paired (by observation) </a:t>
            </a:r>
            <a:r>
              <a:rPr lang="en-GB" i="1" dirty="0"/>
              <a:t>t</a:t>
            </a:r>
            <a:r>
              <a:rPr lang="en-GB" dirty="0"/>
              <a:t>-test.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83C6127-92DF-90E8-7C90-F2DA4359D8AC}"/>
              </a:ext>
            </a:extLst>
          </p:cNvPr>
          <p:cNvGrpSpPr/>
          <p:nvPr/>
        </p:nvGrpSpPr>
        <p:grpSpPr>
          <a:xfrm>
            <a:off x="7675235" y="3068959"/>
            <a:ext cx="4515178" cy="2569227"/>
            <a:chOff x="7675235" y="3068959"/>
            <a:chExt cx="4515178" cy="2569227"/>
          </a:xfrm>
        </p:grpSpPr>
        <p:pic>
          <p:nvPicPr>
            <p:cNvPr id="1026" name="Picture 2" descr="Paired Samples T-Test - StatsTest.com">
              <a:extLst>
                <a:ext uri="{FF2B5EF4-FFF2-40B4-BE49-F238E27FC236}">
                  <a16:creationId xmlns:a16="http://schemas.microsoft.com/office/drawing/2014/main" id="{1445E07A-8A87-6852-A5A5-E6938C69A2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5235" y="3068959"/>
              <a:ext cx="4515178" cy="25692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Content Placeholder 7">
              <a:extLst>
                <a:ext uri="{FF2B5EF4-FFF2-40B4-BE49-F238E27FC236}">
                  <a16:creationId xmlns:a16="http://schemas.microsoft.com/office/drawing/2014/main" id="{D99DF4E7-8641-845B-B705-4A0E339D73B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399462" y="5294841"/>
              <a:ext cx="1304528" cy="2474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198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14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6156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828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en-GB" kern="0" dirty="0"/>
                <a:t>My Model</a:t>
              </a:r>
            </a:p>
          </p:txBody>
        </p:sp>
        <p:sp>
          <p:nvSpPr>
            <p:cNvPr id="6" name="Content Placeholder 7">
              <a:extLst>
                <a:ext uri="{FF2B5EF4-FFF2-40B4-BE49-F238E27FC236}">
                  <a16:creationId xmlns:a16="http://schemas.microsoft.com/office/drawing/2014/main" id="{148EB98E-7417-6618-2D25-487CE435158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294937" y="5295782"/>
              <a:ext cx="1304528" cy="2474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198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14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6156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828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en-GB" kern="0" dirty="0"/>
                <a:t>Your Model</a:t>
              </a:r>
            </a:p>
          </p:txBody>
        </p:sp>
        <p:sp>
          <p:nvSpPr>
            <p:cNvPr id="8" name="Content Placeholder 7">
              <a:extLst>
                <a:ext uri="{FF2B5EF4-FFF2-40B4-BE49-F238E27FC236}">
                  <a16:creationId xmlns:a16="http://schemas.microsoft.com/office/drawing/2014/main" id="{DBA1B9E4-9382-32B6-1521-7FCD20AB12E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399463" y="3140967"/>
              <a:ext cx="3096120" cy="2880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198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14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6156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828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1026000" indent="-1980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8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en-GB" kern="0" dirty="0"/>
                <a:t>Distribution of prediction RSE</a:t>
              </a:r>
            </a:p>
          </p:txBody>
        </p:sp>
      </p:grp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322174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96CC3-2235-E9BA-B825-41FCA7A4E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Data Access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5E2FF1-6176-4853-381B-E887E21567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3F6B13-C545-B368-1AB4-2556CA3F16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9123C94-A7EC-6645-7564-B955EF94658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pic>
        <p:nvPicPr>
          <p:cNvPr id="8" name="Picture 7" descr="A close-up of a contract&#10;&#10;Description automatically generated">
            <a:extLst>
              <a:ext uri="{FF2B5EF4-FFF2-40B4-BE49-F238E27FC236}">
                <a16:creationId xmlns:a16="http://schemas.microsoft.com/office/drawing/2014/main" id="{32E0CCCD-A7C7-0034-D1BF-9E0ED02BB5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600" y="1363589"/>
            <a:ext cx="7772400" cy="494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88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FC5A7-9F25-CD7D-6B59-388C2B452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E5F33-2FFF-BBB5-ED1E-6F3E2FC0A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Data Access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BE3CEE-10CF-080E-3B8C-3D1CC763A1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A3028A-693E-AB04-C47F-1E831AE13C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A430174-74E4-CB78-DD3F-B29BBAA835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1AB4861B-F0EE-60E7-20AE-065BB7BCC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9577064" cy="417094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You will get </a:t>
            </a:r>
            <a:r>
              <a:rPr lang="en-GB" i="1" dirty="0"/>
              <a:t>read-only</a:t>
            </a:r>
            <a:r>
              <a:rPr lang="en-GB" dirty="0"/>
              <a:t> access to the </a:t>
            </a:r>
            <a:r>
              <a:rPr lang="en-GB" dirty="0">
                <a:solidFill>
                  <a:srgbClr val="C00000"/>
                </a:solidFill>
              </a:rPr>
              <a:t>/</a:t>
            </a:r>
            <a:r>
              <a:rPr lang="en-GB" dirty="0" err="1">
                <a:solidFill>
                  <a:srgbClr val="C00000"/>
                </a:solidFill>
              </a:rPr>
              <a:t>dtu</a:t>
            </a:r>
            <a:r>
              <a:rPr lang="en-GB" dirty="0">
                <a:solidFill>
                  <a:srgbClr val="C00000"/>
                </a:solidFill>
              </a:rPr>
              <a:t>-compute/</a:t>
            </a:r>
            <a:r>
              <a:rPr lang="en-GB" dirty="0" err="1">
                <a:solidFill>
                  <a:srgbClr val="C00000"/>
                </a:solidFill>
              </a:rPr>
              <a:t>maalhe</a:t>
            </a:r>
            <a:r>
              <a:rPr lang="en-GB" dirty="0">
                <a:solidFill>
                  <a:srgbClr val="C00000"/>
                </a:solidFill>
              </a:rPr>
              <a:t>/02456-p4-e24/</a:t>
            </a:r>
            <a:r>
              <a:rPr lang="en-GB" dirty="0"/>
              <a:t> directory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Here you will find both a </a:t>
            </a:r>
            <a:r>
              <a:rPr lang="en-GB" dirty="0">
                <a:solidFill>
                  <a:srgbClr val="C00000"/>
                </a:solidFill>
              </a:rPr>
              <a:t>data/</a:t>
            </a:r>
            <a:r>
              <a:rPr lang="en-GB" dirty="0"/>
              <a:t> directory and a </a:t>
            </a:r>
            <a:r>
              <a:rPr lang="en-GB" dirty="0">
                <a:solidFill>
                  <a:srgbClr val="C00000"/>
                </a:solidFill>
              </a:rPr>
              <a:t>scripts/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You will copy the </a:t>
            </a:r>
            <a:r>
              <a:rPr lang="en-GB" dirty="0">
                <a:solidFill>
                  <a:srgbClr val="C00000"/>
                </a:solidFill>
              </a:rPr>
              <a:t>scripts/</a:t>
            </a:r>
            <a:r>
              <a:rPr lang="en-GB" dirty="0"/>
              <a:t> directory to your own user on the server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Use something like</a:t>
            </a:r>
          </a:p>
          <a:p>
            <a:pPr marL="216000" lvl="1" indent="0">
              <a:buNone/>
            </a:pPr>
            <a:r>
              <a:rPr lang="en-GB" dirty="0">
                <a:solidFill>
                  <a:srgbClr val="C00000"/>
                </a:solidFill>
              </a:rPr>
              <a:t>	cp /</a:t>
            </a:r>
            <a:r>
              <a:rPr lang="en-GB" dirty="0" err="1">
                <a:solidFill>
                  <a:srgbClr val="C00000"/>
                </a:solidFill>
              </a:rPr>
              <a:t>dtu</a:t>
            </a:r>
            <a:r>
              <a:rPr lang="en-GB" dirty="0">
                <a:solidFill>
                  <a:srgbClr val="C00000"/>
                </a:solidFill>
              </a:rPr>
              <a:t>-compute/</a:t>
            </a:r>
            <a:r>
              <a:rPr lang="en-GB" dirty="0" err="1">
                <a:solidFill>
                  <a:srgbClr val="C00000"/>
                </a:solidFill>
              </a:rPr>
              <a:t>maalhe</a:t>
            </a:r>
            <a:r>
              <a:rPr lang="en-GB" dirty="0">
                <a:solidFill>
                  <a:srgbClr val="C00000"/>
                </a:solidFill>
              </a:rPr>
              <a:t>/02456-p4-e24/scripts/ ~/</a:t>
            </a:r>
            <a:r>
              <a:rPr lang="en-GB" dirty="0" err="1">
                <a:solidFill>
                  <a:srgbClr val="C00000"/>
                </a:solidFill>
              </a:rPr>
              <a:t>my_project_dir</a:t>
            </a:r>
            <a:r>
              <a:rPr lang="en-GB" dirty="0">
                <a:solidFill>
                  <a:srgbClr val="C00000"/>
                </a:solidFill>
              </a:rPr>
              <a:t>/scripts/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Modify these as you like – just keep the absolute paths to the data directory the same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 might make changes/additions to the </a:t>
            </a:r>
            <a:r>
              <a:rPr lang="en-GB" dirty="0">
                <a:solidFill>
                  <a:srgbClr val="C00000"/>
                </a:solidFill>
              </a:rPr>
              <a:t>scripts/</a:t>
            </a:r>
            <a:r>
              <a:rPr lang="en-GB" dirty="0"/>
              <a:t> directory during the next months in which case I will let you know</a:t>
            </a:r>
          </a:p>
        </p:txBody>
      </p:sp>
    </p:spTree>
    <p:extLst>
      <p:ext uri="{BB962C8B-B14F-4D97-AF65-F5344CB8AC3E}">
        <p14:creationId xmlns:p14="http://schemas.microsoft.com/office/powerpoint/2010/main" val="2900992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58C-E52E-8B23-2B0C-4E8FEE9AD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DTU Cluster and scripts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B8C20-3C71-583F-8E9B-C9C1A42106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99A331-4F04-8E58-01E0-DF6F9DE78B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7199F7B-D987-16E3-550A-F73D56B7EDE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096ADB06-B11F-B0B8-6F5B-96F960A76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6407" y="2780928"/>
            <a:ext cx="5760640" cy="3499792"/>
          </a:xfrm>
          <a:prstGeom prst="rect">
            <a:avLst/>
          </a:prstGeom>
        </p:spPr>
      </p:pic>
      <p:pic>
        <p:nvPicPr>
          <p:cNvPr id="7" name="Picture 6" descr="A screenshot of a phone&#10;&#10;Description automatically generated">
            <a:extLst>
              <a:ext uri="{FF2B5EF4-FFF2-40B4-BE49-F238E27FC236}">
                <a16:creationId xmlns:a16="http://schemas.microsoft.com/office/drawing/2014/main" id="{8A9A3F97-A5AC-32A8-461B-7B997E0D44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638" y="1861614"/>
            <a:ext cx="4392488" cy="191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18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090F68-E1AE-C615-86C9-C8F19222F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BDF49-A46F-8748-F72C-7837CB789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DTU Cluster and scripts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EFDBA2-8C83-F310-8180-E61D6D5C62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48981F-3D62-2277-AF95-6E9FFBE809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C9851D9-C407-4106-8344-562E59A9E16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1151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BA7ADBF3-00F6-8093-6F94-9F7A42A74C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Velocity estimation from Doppler radar</a:t>
            </a:r>
          </a:p>
        </p:txBody>
      </p:sp>
      <p:sp>
        <p:nvSpPr>
          <p:cNvPr id="17" name="Subtitle 16">
            <a:extLst>
              <a:ext uri="{FF2B5EF4-FFF2-40B4-BE49-F238E27FC236}">
                <a16:creationId xmlns:a16="http://schemas.microsoft.com/office/drawing/2014/main" id="{CAC26A03-714A-FF83-4BF2-4784A92FF2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02456 Deep Learning</a:t>
            </a:r>
          </a:p>
          <a:p>
            <a:r>
              <a:rPr lang="en-GB" dirty="0"/>
              <a:t>Project #4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45995EB-10E4-4119-B468-5CD7D10A0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Velocity estimation from Doppler radar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24C8C45C-947F-4981-8B3F-4F32E973C901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90E032E-2B25-B9EE-0DF0-E1BD4EF9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pic>
        <p:nvPicPr>
          <p:cNvPr id="5" name="Picture 4" descr="A person smiling at camera&#10;&#10;Description automatically generated">
            <a:extLst>
              <a:ext uri="{FF2B5EF4-FFF2-40B4-BE49-F238E27FC236}">
                <a16:creationId xmlns:a16="http://schemas.microsoft.com/office/drawing/2014/main" id="{AB03B653-2A0B-6A65-AC4D-F1FA6CD621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6" r="46507" b="54340"/>
          <a:stretch/>
        </p:blipFill>
        <p:spPr>
          <a:xfrm>
            <a:off x="8216707" y="292815"/>
            <a:ext cx="1872208" cy="1501903"/>
          </a:xfrm>
          <a:prstGeom prst="rect">
            <a:avLst/>
          </a:prstGeom>
        </p:spPr>
      </p:pic>
      <p:pic>
        <p:nvPicPr>
          <p:cNvPr id="6" name="Picture 5" descr="A person smiling at camera&#10;&#10;Description automatically generated">
            <a:extLst>
              <a:ext uri="{FF2B5EF4-FFF2-40B4-BE49-F238E27FC236}">
                <a16:creationId xmlns:a16="http://schemas.microsoft.com/office/drawing/2014/main" id="{D722D6FA-41D0-C959-5258-36FE2E206B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6" r="14460" b="3854"/>
          <a:stretch/>
        </p:blipFill>
        <p:spPr>
          <a:xfrm>
            <a:off x="8216707" y="292814"/>
            <a:ext cx="3744416" cy="3162559"/>
          </a:xfrm>
          <a:prstGeom prst="rect">
            <a:avLst/>
          </a:prstGeom>
        </p:spPr>
      </p:pic>
      <p:sp>
        <p:nvSpPr>
          <p:cNvPr id="7" name="Subtitle 16">
            <a:extLst>
              <a:ext uri="{FF2B5EF4-FFF2-40B4-BE49-F238E27FC236}">
                <a16:creationId xmlns:a16="http://schemas.microsoft.com/office/drawing/2014/main" id="{79E75D9E-4013-32EA-09BB-2C1C374A5C3B}"/>
              </a:ext>
            </a:extLst>
          </p:cNvPr>
          <p:cNvSpPr txBox="1">
            <a:spLocks/>
          </p:cNvSpPr>
          <p:nvPr/>
        </p:nvSpPr>
        <p:spPr bwMode="auto">
          <a:xfrm>
            <a:off x="5134218" y="119440"/>
            <a:ext cx="3082489" cy="586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FontTx/>
              <a:buNone/>
              <a:defRPr sz="30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14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2pPr>
            <a:lvl3pPr marL="6156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</a:defRPr>
            </a:lvl3pPr>
            <a:lvl4pPr marL="82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4pPr>
            <a:lvl5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5pPr>
            <a:lvl6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r"/>
            <a:r>
              <a:rPr lang="en-GB" kern="0" dirty="0"/>
              <a:t>Mark Henney</a:t>
            </a: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32071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77EF2A-7D35-908C-216B-36B1ADA99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2D62C1-004C-6678-99A9-5DD0D8CD5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Context</a:t>
            </a:r>
          </a:p>
        </p:txBody>
      </p:sp>
      <p:sp>
        <p:nvSpPr>
          <p:cNvPr id="10" name="FLD_Presentation Title">
            <a:extLst>
              <a:ext uri="{FF2B5EF4-FFF2-40B4-BE49-F238E27FC236}">
                <a16:creationId xmlns:a16="http://schemas.microsoft.com/office/drawing/2014/main" id="{75A13B11-4BCF-40AA-1FA7-86977DEFFC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Velocity estimation from Doppler radar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50935F-646D-6375-6500-57C72F62AF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ACF4AB0-179F-85A0-08B7-7A99E8D6821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pic>
        <p:nvPicPr>
          <p:cNvPr id="3" name="Picture 2" descr="A person swinging a golf club&#10;&#10;Description automatically generated">
            <a:extLst>
              <a:ext uri="{FF2B5EF4-FFF2-40B4-BE49-F238E27FC236}">
                <a16:creationId xmlns:a16="http://schemas.microsoft.com/office/drawing/2014/main" id="{9515379E-559B-AA75-0829-4FA2763824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726" y="1593473"/>
            <a:ext cx="5760719" cy="4436906"/>
          </a:xfrm>
          <a:prstGeom prst="rect">
            <a:avLst/>
          </a:prstGeom>
        </p:spPr>
      </p:pic>
      <p:pic>
        <p:nvPicPr>
          <p:cNvPr id="2050" name="Picture 2" descr="Contact_trackman_iO_simulator_golf">
            <a:extLst>
              <a:ext uri="{FF2B5EF4-FFF2-40B4-BE49-F238E27FC236}">
                <a16:creationId xmlns:a16="http://schemas.microsoft.com/office/drawing/2014/main" id="{31E9EAEC-881D-B330-D643-4BF79729D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5406" y="2204864"/>
            <a:ext cx="3502919" cy="2317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672906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D70A4-FBCD-2D28-D653-0BE5F3C4B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1A602D8-F499-5FBA-ACA3-DB867477D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Context</a:t>
            </a:r>
          </a:p>
        </p:txBody>
      </p:sp>
      <p:sp>
        <p:nvSpPr>
          <p:cNvPr id="10" name="FLD_Presentation Title">
            <a:extLst>
              <a:ext uri="{FF2B5EF4-FFF2-40B4-BE49-F238E27FC236}">
                <a16:creationId xmlns:a16="http://schemas.microsoft.com/office/drawing/2014/main" id="{58FBE5AF-4A6D-9ED2-722C-78561D45310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Velocity estimation from Doppler radar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35E1CC-5C7F-FD3F-862E-9A492E8BCD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BC18944B-0F2C-4151-CAC8-6DC0ED42A73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pic>
        <p:nvPicPr>
          <p:cNvPr id="4098" name="Picture 2" descr="machine learning - Converting Multiple Time-series Signals into One  Spectrogram - Stack Overflow">
            <a:extLst>
              <a:ext uri="{FF2B5EF4-FFF2-40B4-BE49-F238E27FC236}">
                <a16:creationId xmlns:a16="http://schemas.microsoft.com/office/drawing/2014/main" id="{F9DF9529-5EE2-5931-EF5D-14C5B6BA2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00175"/>
            <a:ext cx="12190413" cy="4056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108784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statement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4608512" cy="78656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Estimate the initial velocity of the golf ball after club impact.</a:t>
            </a:r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Velocity estimation from Doppler radar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38C11D-7DF8-A49D-0E12-79BA33900C6E}"/>
              </a:ext>
            </a:extLst>
          </p:cNvPr>
          <p:cNvSpPr txBox="1"/>
          <p:nvPr/>
        </p:nvSpPr>
        <p:spPr>
          <a:xfrm>
            <a:off x="11351790" y="5996027"/>
            <a:ext cx="103098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Time</a:t>
            </a:r>
            <a:endParaRPr lang="en-DK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1252DF7-C004-0113-A3EE-3A8F03789CF8}"/>
              </a:ext>
            </a:extLst>
          </p:cNvPr>
          <p:cNvGrpSpPr/>
          <p:nvPr/>
        </p:nvGrpSpPr>
        <p:grpSpPr>
          <a:xfrm>
            <a:off x="6731842" y="354097"/>
            <a:ext cx="5342484" cy="5667191"/>
            <a:chOff x="6731842" y="354097"/>
            <a:chExt cx="5342484" cy="566719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A27DCF5-90BC-7A60-B78B-C351866EA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19342" y="692696"/>
              <a:ext cx="4754984" cy="5228035"/>
            </a:xfrm>
            <a:prstGeom prst="rect">
              <a:avLst/>
            </a:prstGeom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AF352BEE-A159-CABD-BAF7-C9A09A6AB1FC}"/>
                </a:ext>
              </a:extLst>
            </p:cNvPr>
            <p:cNvCxnSpPr/>
            <p:nvPr/>
          </p:nvCxnSpPr>
          <p:spPr bwMode="auto">
            <a:xfrm flipV="1">
              <a:off x="7247334" y="692696"/>
              <a:ext cx="0" cy="172819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3B1C27A0-E08D-636F-844C-01F33AA8412B}"/>
                </a:ext>
              </a:extLst>
            </p:cNvPr>
            <p:cNvCxnSpPr/>
            <p:nvPr/>
          </p:nvCxnSpPr>
          <p:spPr bwMode="auto">
            <a:xfrm>
              <a:off x="7247334" y="2420888"/>
              <a:ext cx="0" cy="349984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85C5A4A-1093-157D-818C-3BD87A439ECC}"/>
                </a:ext>
              </a:extLst>
            </p:cNvPr>
            <p:cNvSpPr txBox="1"/>
            <p:nvPr/>
          </p:nvSpPr>
          <p:spPr>
            <a:xfrm>
              <a:off x="6887294" y="2251611"/>
              <a:ext cx="103098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/>
                <a:t>0</a:t>
              </a:r>
              <a:endParaRPr lang="en-DK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54BA17C-6764-8FB2-1CFE-76EF5A8ADE6B}"/>
                </a:ext>
              </a:extLst>
            </p:cNvPr>
            <p:cNvCxnSpPr/>
            <p:nvPr/>
          </p:nvCxnSpPr>
          <p:spPr bwMode="auto">
            <a:xfrm>
              <a:off x="7319342" y="6021288"/>
              <a:ext cx="4754984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26A10D-69BF-F127-3452-61E9B60DF2B3}"/>
                </a:ext>
              </a:extLst>
            </p:cNvPr>
            <p:cNvSpPr txBox="1"/>
            <p:nvPr/>
          </p:nvSpPr>
          <p:spPr>
            <a:xfrm>
              <a:off x="6731842" y="354097"/>
              <a:ext cx="332380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/>
                <a:t>Velocity (from frequency)</a:t>
              </a:r>
              <a:endParaRPr lang="en-DK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1DF873E-9EA5-8AA5-D54E-F11B534DA0F6}"/>
                  </a:ext>
                </a:extLst>
              </p:cNvPr>
              <p:cNvSpPr txBox="1"/>
              <p:nvPr/>
            </p:nvSpPr>
            <p:spPr>
              <a:xfrm>
                <a:off x="1774863" y="2700301"/>
                <a:ext cx="4956980" cy="861774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marL="0" indent="0">
                  <a:buNone/>
                </a:pPr>
                <a:r>
                  <a:rPr lang="en-GB" dirty="0"/>
                  <a:t>Data: Spectrogram stack, S,  from Doppler radar</a:t>
                </a:r>
              </a:p>
              <a:p>
                <a:pPr marL="0" indent="0">
                  <a:buNone/>
                </a:pPr>
                <a:r>
                  <a:rPr lang="en-GB" dirty="0"/>
                  <a:t>	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i="0" dirty="0" smtClean="0">
                        <a:latin typeface="Cambria Math" panose="02040503050406030204" pitchFamily="18" charset="0"/>
                      </a:rPr>
                      <m:t>S</m:t>
                    </m:r>
                    <m:r>
                      <a:rPr lang="da-DK" b="0" i="1" dirty="0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a-DK" b="0" i="1" dirty="0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74</m:t>
                        </m:r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918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</m:sup>
                    </m:sSup>
                    <m:r>
                      <a:rPr lang="da-DK" b="0" i="1" dirty="0" smtClean="0">
                        <a:latin typeface="Cambria Math" panose="02040503050406030204" pitchFamily="18" charset="0"/>
                      </a:rPr>
                      <m:t>:[0;1]</m:t>
                    </m:r>
                  </m:oMath>
                </a14:m>
                <a:endParaRPr lang="en-DK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1DF873E-9EA5-8AA5-D54E-F11B534DA0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4863" y="2700301"/>
                <a:ext cx="4956980" cy="861774"/>
              </a:xfrm>
              <a:prstGeom prst="rect">
                <a:avLst/>
              </a:prstGeom>
              <a:blipFill>
                <a:blip r:embed="rId5"/>
                <a:stretch>
                  <a:fillRect l="-2302" t="-7246" b="-11594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F102BA-0E49-C057-ED1F-A7DE43A278C8}"/>
                  </a:ext>
                </a:extLst>
              </p:cNvPr>
              <p:cNvSpPr txBox="1"/>
              <p:nvPr/>
            </p:nvSpPr>
            <p:spPr>
              <a:xfrm>
                <a:off x="1774726" y="4037583"/>
                <a:ext cx="4956980" cy="615553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marL="0" indent="0">
                  <a:buNone/>
                </a:pPr>
                <a:r>
                  <a:rPr lang="en-GB" dirty="0"/>
                  <a:t>Target: Radial velocity, </a:t>
                </a:r>
                <a:r>
                  <a:rPr lang="en-GB" i="1" dirty="0"/>
                  <a:t>v</a:t>
                </a:r>
                <a:r>
                  <a:rPr lang="en-GB" dirty="0"/>
                  <a:t>, of ball after impact</a:t>
                </a:r>
              </a:p>
              <a:p>
                <a:pPr marL="0" indent="0">
                  <a:buNone/>
                </a:pPr>
                <a:r>
                  <a:rPr lang="en-GB" dirty="0"/>
                  <a:t>	 </a:t>
                </a:r>
                <a14:m>
                  <m:oMath xmlns:m="http://schemas.openxmlformats.org/officeDocument/2006/math">
                    <m:r>
                      <a:rPr lang="da-DK" b="0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da-DK" b="0" i="1" dirty="0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da-DK" i="1" dirty="0">
                        <a:latin typeface="Cambria Math" panose="02040503050406030204" pitchFamily="18" charset="0"/>
                      </a:rPr>
                      <m:t>ℝ</m:t>
                    </m:r>
                    <m:r>
                      <a:rPr lang="da-DK" b="0" i="1" dirty="0" smtClean="0">
                        <a:latin typeface="Cambria Math" panose="02040503050406030204" pitchFamily="18" charset="0"/>
                      </a:rPr>
                      <m:t>: </m:t>
                    </m:r>
                    <m:r>
                      <a:rPr lang="en-GB" i="1" dirty="0" smtClean="0">
                        <a:latin typeface="Cambria Math" panose="02040503050406030204" pitchFamily="18" charset="0"/>
                      </a:rPr>
                      <m:t>]0; −</m:t>
                    </m:r>
                    <m:r>
                      <a:rPr lang="da-DK" b="0" i="1" dirty="0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GB" i="1" dirty="0" smtClean="0">
                        <a:latin typeface="Cambria Math" panose="02040503050406030204" pitchFamily="18" charset="0"/>
                      </a:rPr>
                      <m:t>0] </m:t>
                    </m:r>
                  </m:oMath>
                </a14:m>
                <a:r>
                  <a:rPr lang="en-GB" dirty="0"/>
                  <a:t>m/s</a:t>
                </a: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F102BA-0E49-C057-ED1F-A7DE43A278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4726" y="4037583"/>
                <a:ext cx="4956980" cy="615553"/>
              </a:xfrm>
              <a:prstGeom prst="rect">
                <a:avLst/>
              </a:prstGeom>
              <a:blipFill>
                <a:blip r:embed="rId6"/>
                <a:stretch>
                  <a:fillRect l="-2302" t="-10000" b="-16000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Oval 25">
            <a:extLst>
              <a:ext uri="{FF2B5EF4-FFF2-40B4-BE49-F238E27FC236}">
                <a16:creationId xmlns:a16="http://schemas.microsoft.com/office/drawing/2014/main" id="{777BB0D6-FA0B-07D3-F804-7A7AC4BC2659}"/>
              </a:ext>
            </a:extLst>
          </p:cNvPr>
          <p:cNvSpPr/>
          <p:nvPr/>
        </p:nvSpPr>
        <p:spPr bwMode="auto">
          <a:xfrm>
            <a:off x="9191550" y="4077072"/>
            <a:ext cx="360040" cy="338311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79638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4" grpId="0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77EF2A-7D35-908C-216B-36B1ADA99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2D62C1-004C-6678-99A9-5DD0D8CD5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Baseline model: </a:t>
            </a:r>
            <a:r>
              <a:rPr lang="en-GB" dirty="0" err="1"/>
              <a:t>Architechture</a:t>
            </a:r>
            <a:endParaRPr lang="en-GB" dirty="0"/>
          </a:p>
        </p:txBody>
      </p:sp>
      <p:sp>
        <p:nvSpPr>
          <p:cNvPr id="10" name="FLD_Presentation Title">
            <a:extLst>
              <a:ext uri="{FF2B5EF4-FFF2-40B4-BE49-F238E27FC236}">
                <a16:creationId xmlns:a16="http://schemas.microsoft.com/office/drawing/2014/main" id="{75A13B11-4BCF-40AA-1FA7-86977DEFFC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Velocity estimation from Doppler radar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50935F-646D-6375-6500-57C72F62AF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ACF4AB0-179F-85A0-08B7-7A99E8D6821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D8F31B-9C42-173A-E4CC-F7D881B3B0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4766" y="1772816"/>
            <a:ext cx="7772400" cy="2859656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39DEBD4-671A-0401-8C1D-522A5DEFF89F}"/>
              </a:ext>
            </a:extLst>
          </p:cNvPr>
          <p:cNvCxnSpPr/>
          <p:nvPr/>
        </p:nvCxnSpPr>
        <p:spPr bwMode="auto">
          <a:xfrm flipH="1">
            <a:off x="6311230" y="1398843"/>
            <a:ext cx="1368152" cy="15261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4F56B560-40B1-A3DC-84D2-9FDAF5B85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9382" y="1090053"/>
            <a:ext cx="3407718" cy="786568"/>
          </a:xfrm>
        </p:spPr>
        <p:txBody>
          <a:bodyPr/>
          <a:lstStyle/>
          <a:p>
            <a:pPr marL="0" indent="0">
              <a:buNone/>
            </a:pPr>
            <a:r>
              <a:rPr lang="en-GB" sz="1400" dirty="0"/>
              <a:t>The vigilant student will notice that I defined this kernel wrong (i.e. not 5x5)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E36C05F-BB4F-9654-C78A-892E526FCFA3}"/>
              </a:ext>
            </a:extLst>
          </p:cNvPr>
          <p:cNvCxnSpPr/>
          <p:nvPr/>
        </p:nvCxnSpPr>
        <p:spPr bwMode="auto">
          <a:xfrm flipH="1">
            <a:off x="9551590" y="3140968"/>
            <a:ext cx="432048" cy="21602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282C602-74C0-BD42-8FA7-C9944C9F3240}"/>
              </a:ext>
            </a:extLst>
          </p:cNvPr>
          <p:cNvCxnSpPr/>
          <p:nvPr/>
        </p:nvCxnSpPr>
        <p:spPr bwMode="auto">
          <a:xfrm flipH="1" flipV="1">
            <a:off x="9551590" y="3140968"/>
            <a:ext cx="432048" cy="21602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13603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C79222-0B1F-DF61-1371-38CEC7EA7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41A5A54-D832-3F37-B603-82F2B1D0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Baseline model: Performance</a:t>
            </a:r>
          </a:p>
        </p:txBody>
      </p:sp>
      <p:sp>
        <p:nvSpPr>
          <p:cNvPr id="10" name="FLD_Presentation Title">
            <a:extLst>
              <a:ext uri="{FF2B5EF4-FFF2-40B4-BE49-F238E27FC236}">
                <a16:creationId xmlns:a16="http://schemas.microsoft.com/office/drawing/2014/main" id="{E352BFAB-5554-43F8-9F9A-DFDA4135B8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Velocity estimation from Doppler radar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DEA88-2F85-05E9-1B12-14ED27ABBD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BD444746-7181-A1EB-93D8-597F89BA0B2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FDC2D8-E310-2074-369A-BF344BC41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358" y="1484784"/>
            <a:ext cx="5854700" cy="4394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06C12A-6F76-891D-3A76-E16E504F43F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052" t="10100" r="7150" b="8000"/>
          <a:stretch/>
        </p:blipFill>
        <p:spPr>
          <a:xfrm>
            <a:off x="7103318" y="44624"/>
            <a:ext cx="5094104" cy="6408712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66621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FB63FE-E44C-2853-7452-06DBE6A47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74719E2-A309-7633-5E49-03FB33AB1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Suggested Approach</a:t>
            </a:r>
          </a:p>
        </p:txBody>
      </p:sp>
      <p:sp>
        <p:nvSpPr>
          <p:cNvPr id="10" name="FLD_Presentation Title">
            <a:extLst>
              <a:ext uri="{FF2B5EF4-FFF2-40B4-BE49-F238E27FC236}">
                <a16:creationId xmlns:a16="http://schemas.microsoft.com/office/drawing/2014/main" id="{2F874A35-6606-1040-A4FA-5FE4C3E98D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Velocity estimation from Doppler radar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E0427-F0A9-1BBD-1283-EEC852E92A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ABA0768-C4C8-C8E4-F3FA-F744F235BB1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518053-8E0F-CE91-BEA0-EB0570FF5AF7}"/>
              </a:ext>
            </a:extLst>
          </p:cNvPr>
          <p:cNvCxnSpPr/>
          <p:nvPr/>
        </p:nvCxnSpPr>
        <p:spPr bwMode="auto">
          <a:xfrm flipH="1">
            <a:off x="7751390" y="3789040"/>
            <a:ext cx="432048" cy="21602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7A4B9E-534C-ABF8-EC3C-72FE7A63484D}"/>
              </a:ext>
            </a:extLst>
          </p:cNvPr>
          <p:cNvGrpSpPr/>
          <p:nvPr/>
        </p:nvGrpSpPr>
        <p:grpSpPr>
          <a:xfrm>
            <a:off x="334566" y="2420888"/>
            <a:ext cx="7848872" cy="2859656"/>
            <a:chOff x="334566" y="2420888"/>
            <a:chExt cx="7848872" cy="285965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2EC8F25-6F6B-968D-20AC-0C7CA6A3B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4566" y="2420888"/>
              <a:ext cx="7772400" cy="2859656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B59A2B2-1CE0-0D21-24A6-6345AB8D8730}"/>
                </a:ext>
              </a:extLst>
            </p:cNvPr>
            <p:cNvCxnSpPr/>
            <p:nvPr/>
          </p:nvCxnSpPr>
          <p:spPr bwMode="auto">
            <a:xfrm flipH="1" flipV="1">
              <a:off x="7751390" y="3789040"/>
              <a:ext cx="432048" cy="216024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A7347F5-8F38-CEF8-C912-8F3313FA5AF1}"/>
              </a:ext>
            </a:extLst>
          </p:cNvPr>
          <p:cNvSpPr/>
          <p:nvPr/>
        </p:nvSpPr>
        <p:spPr bwMode="auto">
          <a:xfrm>
            <a:off x="3214886" y="2276872"/>
            <a:ext cx="4176464" cy="3240360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accent2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Your hidden layers</a:t>
            </a:r>
          </a:p>
        </p:txBody>
      </p:sp>
      <p:pic>
        <p:nvPicPr>
          <p:cNvPr id="14" name="Picture 1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EA39330-7A40-129F-90E0-34773AF649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779" y="476672"/>
            <a:ext cx="3071068" cy="51571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6A770A3-841B-4119-E9E5-9ACB5168FDAC}"/>
              </a:ext>
            </a:extLst>
          </p:cNvPr>
          <p:cNvSpPr/>
          <p:nvPr/>
        </p:nvSpPr>
        <p:spPr bwMode="auto">
          <a:xfrm>
            <a:off x="8687494" y="3501008"/>
            <a:ext cx="3251556" cy="223224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247604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D8ADA-5D3B-7358-485C-CD1AD2E49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7F64018-7EE1-656B-4380-3458B8659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Modelling constraint</a:t>
            </a:r>
          </a:p>
        </p:txBody>
      </p:sp>
      <p:sp>
        <p:nvSpPr>
          <p:cNvPr id="10" name="FLD_Presentation Title">
            <a:extLst>
              <a:ext uri="{FF2B5EF4-FFF2-40B4-BE49-F238E27FC236}">
                <a16:creationId xmlns:a16="http://schemas.microsoft.com/office/drawing/2014/main" id="{7BE4F877-1120-834B-CDA5-1C6764C3CD5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Velocity estimation from Doppler radar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AB8431-5C7C-0A51-0ED2-2D41F47B5D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8B84911-FEEC-7872-AAA8-6DF991115BD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 err="1"/>
              <a:t>Monday</a:t>
            </a:r>
            <a:r>
              <a:rPr lang="da-DK" dirty="0"/>
              <a:t> Nov. 4th</a:t>
            </a:r>
            <a:endParaRPr lang="en-GB" dirty="0"/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B4C4B3E7-A2DE-90D7-DFD7-AAC00B28D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8928992" cy="323484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In an ideal world, we have infinite resources.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Engineers make things work with limited resources.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Modelling constraint: You are not allowed to add model complexity (#parameters)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 have written a little function for you to check your model complexity: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F027DD-FAC5-14DF-CD8A-DC5DE4212D65}"/>
              </a:ext>
            </a:extLst>
          </p:cNvPr>
          <p:cNvSpPr txBox="1"/>
          <p:nvPr/>
        </p:nvSpPr>
        <p:spPr>
          <a:xfrm>
            <a:off x="7463358" y="4509120"/>
            <a:ext cx="414385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K" dirty="0"/>
              <a:t>Number of parameters in model SpectrVelCNNRegr:</a:t>
            </a:r>
          </a:p>
          <a:p>
            <a:r>
              <a:rPr lang="en-DK" dirty="0"/>
              <a:t>38414929 = 3.84e+07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D3C46C-BBC8-DD8A-4825-9162B1C15589}"/>
              </a:ext>
            </a:extLst>
          </p:cNvPr>
          <p:cNvSpPr txBox="1"/>
          <p:nvPr/>
        </p:nvSpPr>
        <p:spPr>
          <a:xfrm>
            <a:off x="1774726" y="4221088"/>
            <a:ext cx="8064896" cy="19272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GB" sz="9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9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print_model_complexity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9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model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sz="900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Module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-&gt; </a:t>
            </a:r>
            <a:r>
              <a:rPr lang="en-GB" sz="9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None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pPr lvl="1">
              <a:lnSpc>
                <a:spcPts val="1350"/>
              </a:lnSpc>
            </a:pPr>
            <a:r>
              <a:rPr lang="en-GB" sz="9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"""Check and print the number of parameters in the network</a:t>
            </a:r>
            <a:endParaRPr lang="en-GB" sz="9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>
              <a:lnSpc>
                <a:spcPts val="1350"/>
              </a:lnSpc>
            </a:pPr>
            <a:b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GB" sz="9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Args</a:t>
            </a:r>
            <a:r>
              <a:rPr lang="en-GB" sz="9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:</a:t>
            </a:r>
            <a:endParaRPr lang="en-GB" sz="9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>
              <a:lnSpc>
                <a:spcPts val="1350"/>
              </a:lnSpc>
            </a:pPr>
            <a:r>
              <a:rPr lang="en-GB" sz="9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model (module): </a:t>
            </a:r>
            <a:r>
              <a:rPr lang="en-GB" sz="9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Pytorch</a:t>
            </a:r>
            <a:r>
              <a:rPr lang="en-GB" sz="9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 model class</a:t>
            </a:r>
            <a:endParaRPr lang="en-GB" sz="9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>
              <a:lnSpc>
                <a:spcPts val="1350"/>
              </a:lnSpc>
            </a:pPr>
            <a:r>
              <a:rPr lang="en-GB" sz="9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"""</a:t>
            </a:r>
            <a:endParaRPr lang="en-GB" sz="9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lvl="1">
              <a:lnSpc>
                <a:spcPts val="1350"/>
              </a:lnSpc>
            </a:pPr>
            <a:r>
              <a:rPr lang="en-GB" sz="9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total_params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GB" sz="9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sum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9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</a:t>
            </a:r>
            <a:r>
              <a:rPr lang="en-GB" sz="9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.numel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 </a:t>
            </a:r>
            <a:r>
              <a:rPr lang="en-GB" sz="9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9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9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9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model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().parameters())</a:t>
            </a:r>
          </a:p>
          <a:p>
            <a:pPr lvl="1">
              <a:lnSpc>
                <a:spcPts val="1350"/>
              </a:lnSpc>
            </a:pPr>
            <a:r>
              <a:rPr lang="en-GB" sz="9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900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f</a:t>
            </a:r>
            <a:r>
              <a:rPr lang="en-GB" sz="900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"Number</a:t>
            </a:r>
            <a:r>
              <a:rPr lang="en-GB" sz="9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 of parameters in model </a:t>
            </a:r>
            <a:r>
              <a:rPr lang="en-GB" sz="9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9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model</a:t>
            </a:r>
            <a:r>
              <a:rPr lang="en-GB" sz="9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9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__name</a:t>
            </a:r>
            <a:r>
              <a:rPr lang="en-GB" sz="9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__</a:t>
            </a:r>
            <a:r>
              <a:rPr lang="en-GB" sz="9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en-GB" sz="9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sz="9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9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total_params</a:t>
            </a:r>
            <a:r>
              <a:rPr lang="en-GB" sz="9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en-GB" sz="9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GB" sz="9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GB" sz="9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GB" sz="9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{:.2e}</a:t>
            </a:r>
            <a:r>
              <a:rPr lang="en-GB" sz="9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9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format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9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total_params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GB" sz="9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en-GB" sz="9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GB" sz="9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548020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5" grpId="0"/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DNEW" val="Fals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heme/theme1.xml><?xml version="1.0" encoding="utf-8"?>
<a:theme xmlns:a="http://schemas.openxmlformats.org/drawingml/2006/main" name="Blank">
  <a:themeElements>
    <a:clrScheme name="DTU">
      <a:dk1>
        <a:srgbClr val="000000"/>
      </a:dk1>
      <a:lt1>
        <a:srgbClr val="FFFFFF"/>
      </a:lt1>
      <a:dk2>
        <a:srgbClr val="990000"/>
      </a:dk2>
      <a:lt2>
        <a:srgbClr val="79238E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2F3EEA"/>
      </a:hlink>
      <a:folHlink>
        <a:srgbClr val="990000"/>
      </a:folHlink>
    </a:clrScheme>
    <a:fontScheme name="DT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 w="9525" cap="flat" cmpd="sng" algn="ctr">
          <a:solidFill>
            <a:schemeClr val="accent2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square" lIns="90000" tIns="46800" rIns="90000" bIns="468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ts val="432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cap="none" normalizeH="0" baseline="0" dirty="0" err="1" smtClean="0">
            <a:ln>
              <a:noFill/>
            </a:ln>
            <a:solidFill>
              <a:srgbClr val="FFFFFF"/>
            </a:solidFill>
            <a:effectLst/>
            <a:latin typeface="+mn-lt"/>
            <a:ea typeface="ＭＳ Ｐゴシック" pitchFamily="-80" charset="-128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 algn="l">
          <a:spcBef>
            <a:spcPts val="432"/>
          </a:spcBef>
          <a:defRPr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TU Template 16_9 - Blue-ENG.potx" id="{1E590D85-D760-4F04-ACE1-F393C57ADFA8}" vid="{5775841D-956A-4C9A-B97A-58863227124C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11.xml><?xml version="1.0" encoding="utf-8"?>
<TemplafySlideFormConfiguration><![CDATA[{"formFields":[],"formDataEntries":[]}]]></TemplafySlideFormConfiguration>
</file>

<file path=customXml/item12.xml><?xml version="1.0" encoding="utf-8"?>
<TemplafySlideFormConfiguration><![CDATA[{"formFields":[],"formDataEntries":[]}]]></TemplafySlideFormConfiguration>
</file>

<file path=customXml/item13.xml><?xml version="1.0" encoding="utf-8"?>
<TemplafySlideFormConfiguration><![CDATA[{"formFields":[],"formDataEntries":[]}]]></TemplafySlideFormConfiguration>
</file>

<file path=customXml/item14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15.xml><?xml version="1.0" encoding="utf-8"?>
<TemplafyTemplateConfiguration><![CDATA[{"elementsMetadata":[],"transformationConfigurations":[{"language":"{{DocumentLanguage}}","disableUpdates":false,"type":"proofingLanguage"}],"templateName":"DTU Template 16_9 - Blue","templateDescription":"","enableDocumentContentUpdater":true,"version":"1.2"}]]></TemplafyTemplateConfiguration>
</file>

<file path=customXml/item16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DA1FD2B40FDA458284BB6FCA763489" ma:contentTypeVersion="5" ma:contentTypeDescription="Create a new document." ma:contentTypeScope="" ma:versionID="72b2569ebc96083092f6d8e76413cd52">
  <xsd:schema xmlns:xsd="http://www.w3.org/2001/XMLSchema" xmlns:xs="http://www.w3.org/2001/XMLSchema" xmlns:p="http://schemas.microsoft.com/office/2006/metadata/properties" xmlns:ns2="683dcda1-f8c3-442f-ae64-e236c052732d" xmlns:ns3="715bde23-c48d-41ea-a697-dffaa8fbae8d" targetNamespace="http://schemas.microsoft.com/office/2006/metadata/properties" ma:root="true" ma:fieldsID="df14c340b530a7b5c38005fefa6a5693" ns2:_="" ns3:_="">
    <xsd:import namespace="683dcda1-f8c3-442f-ae64-e236c052732d"/>
    <xsd:import namespace="715bde23-c48d-41ea-a697-dffaa8fbae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3dcda1-f8c3-442f-ae64-e236c05273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5bde23-c48d-41ea-a697-dffaa8fbae8d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7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18.xml><?xml version="1.0" encoding="utf-8"?>
<TemplafySlideFormConfiguration><![CDATA[{"formFields":[],"formDataEntries":[]}]]></TemplafySlideFormConfiguration>
</file>

<file path=customXml/item19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2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20.xml><?xml version="1.0" encoding="utf-8"?>
<TemplafySlideTemplateConfiguration><![CDATA[{"elementsMetadata":[],"documentContentValidatorConfiguration":{"enableDocumentContentValidator":false,"documentContentValidatorVersion":0},"slideId":"636822015789149163","enableDocumentContentUpdater":true,"version":"1.2"}]]></TemplafySlideTemplate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FormConfiguration><![CDATA[{"formFields":[],"formDataEntries":[]}]]></TemplafySlideFormConfiguration>
</file>

<file path=customXml/item23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24.xml><?xml version="1.0" encoding="utf-8"?>
<TemplafySlideFormConfiguration><![CDATA[{"formFields":[],"formDataEntries":[]}]]></TemplafySlideFormConfiguration>
</file>

<file path=customXml/item25.xml><?xml version="1.0" encoding="utf-8"?>
<TemplafySlideFormConfiguration><![CDATA[{"formFields":[],"formDataEntries":[]}]]></TemplafySlideFormConfiguration>
</file>

<file path=customXml/item3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4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5.xml><?xml version="1.0" encoding="utf-8"?>
<TemplafyFormConfiguration><![CDATA[{"formFields":[{"required":false,"type":"datePicker","name":"Date","label":"Date","helpTexts":{"prefix":"","postfix":""},"spacing":{},"fullyQualifiedName":"Date"},{"required":false,"placeholder":"","lines":0,"type":"textBox","name":"PresentationTitle","label":"Presentation title","helpTexts":{"prefix":"","postfix":""},"spacing":{},"fullyQualifiedName":"PresentationTitle"}],"formDataEntries":[]}]]></TemplafyFormConfiguration>
</file>

<file path=customXml/item6.xml><?xml version="1.0" encoding="utf-8"?>
<TemplafySlideTemplateConfiguration><![CDATA[{"elementsMetadata":[],"documentContentValidatorConfiguration":{"enableDocumentContentValidator":false,"documentContentValidatorVersion":0},"slideId":"636822015789305407","enableDocumentContentUpdater":true,"version":"1.2"}]]></TemplafySlideTemplateConfiguration>
</file>

<file path=customXml/item7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FA1DAD-F71B-4C9A-9254-C5592BC33837}">
  <ds:schemaRefs/>
</ds:datastoreItem>
</file>

<file path=customXml/itemProps10.xml><?xml version="1.0" encoding="utf-8"?>
<ds:datastoreItem xmlns:ds="http://schemas.openxmlformats.org/officeDocument/2006/customXml" ds:itemID="{AFFDA40D-47CD-464F-807D-D883F56EA4A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11.xml><?xml version="1.0" encoding="utf-8"?>
<ds:datastoreItem xmlns:ds="http://schemas.openxmlformats.org/officeDocument/2006/customXml" ds:itemID="{F4031BA8-EADA-BB4E-AD34-B4E538BB9927}">
  <ds:schemaRefs/>
</ds:datastoreItem>
</file>

<file path=customXml/itemProps12.xml><?xml version="1.0" encoding="utf-8"?>
<ds:datastoreItem xmlns:ds="http://schemas.openxmlformats.org/officeDocument/2006/customXml" ds:itemID="{D210980B-A2B3-FE4C-B163-CD68488DB46C}">
  <ds:schemaRefs/>
</ds:datastoreItem>
</file>

<file path=customXml/itemProps13.xml><?xml version="1.0" encoding="utf-8"?>
<ds:datastoreItem xmlns:ds="http://schemas.openxmlformats.org/officeDocument/2006/customXml" ds:itemID="{09A4C5C1-E379-42C2-9CE4-96EAD0C517EB}">
  <ds:schemaRefs/>
</ds:datastoreItem>
</file>

<file path=customXml/itemProps14.xml><?xml version="1.0" encoding="utf-8"?>
<ds:datastoreItem xmlns:ds="http://schemas.openxmlformats.org/officeDocument/2006/customXml" ds:itemID="{0978E006-A265-B94F-831C-91C3370B7866}">
  <ds:schemaRefs/>
</ds:datastoreItem>
</file>

<file path=customXml/itemProps15.xml><?xml version="1.0" encoding="utf-8"?>
<ds:datastoreItem xmlns:ds="http://schemas.openxmlformats.org/officeDocument/2006/customXml" ds:itemID="{1334258C-C3E7-4029-A615-C886A240FB15}">
  <ds:schemaRefs/>
</ds:datastoreItem>
</file>

<file path=customXml/itemProps16.xml><?xml version="1.0" encoding="utf-8"?>
<ds:datastoreItem xmlns:ds="http://schemas.openxmlformats.org/officeDocument/2006/customXml" ds:itemID="{ED94C3B7-193C-4D98-A706-B15E88CC2E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83dcda1-f8c3-442f-ae64-e236c052732d"/>
    <ds:schemaRef ds:uri="715bde23-c48d-41ea-a697-dffaa8fbae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17.xml><?xml version="1.0" encoding="utf-8"?>
<ds:datastoreItem xmlns:ds="http://schemas.openxmlformats.org/officeDocument/2006/customXml" ds:itemID="{5C5FBFE5-9E19-ED4D-A320-5D69B2DDB855}">
  <ds:schemaRefs/>
</ds:datastoreItem>
</file>

<file path=customXml/itemProps18.xml><?xml version="1.0" encoding="utf-8"?>
<ds:datastoreItem xmlns:ds="http://schemas.openxmlformats.org/officeDocument/2006/customXml" ds:itemID="{14F1F9F9-2BF3-AE45-95A8-293016793CC5}">
  <ds:schemaRefs/>
</ds:datastoreItem>
</file>

<file path=customXml/itemProps19.xml><?xml version="1.0" encoding="utf-8"?>
<ds:datastoreItem xmlns:ds="http://schemas.openxmlformats.org/officeDocument/2006/customXml" ds:itemID="{9C3144C9-0BE4-394A-8973-E4475365D344}">
  <ds:schemaRefs/>
</ds:datastoreItem>
</file>

<file path=customXml/itemProps2.xml><?xml version="1.0" encoding="utf-8"?>
<ds:datastoreItem xmlns:ds="http://schemas.openxmlformats.org/officeDocument/2006/customXml" ds:itemID="{B917EF7A-B11F-4137-A061-E3AFCEC45668}">
  <ds:schemaRefs/>
</ds:datastoreItem>
</file>

<file path=customXml/itemProps20.xml><?xml version="1.0" encoding="utf-8"?>
<ds:datastoreItem xmlns:ds="http://schemas.openxmlformats.org/officeDocument/2006/customXml" ds:itemID="{2B9466E3-7A84-4564-80FD-6C0E78204366}">
  <ds:schemaRefs/>
</ds:datastoreItem>
</file>

<file path=customXml/itemProps21.xml><?xml version="1.0" encoding="utf-8"?>
<ds:datastoreItem xmlns:ds="http://schemas.openxmlformats.org/officeDocument/2006/customXml" ds:itemID="{A3395567-9CA8-934C-A643-A9C15D02A1F5}">
  <ds:schemaRefs/>
</ds:datastoreItem>
</file>

<file path=customXml/itemProps22.xml><?xml version="1.0" encoding="utf-8"?>
<ds:datastoreItem xmlns:ds="http://schemas.openxmlformats.org/officeDocument/2006/customXml" ds:itemID="{11DCCA1B-37A0-C345-89FE-BB8F84C16937}">
  <ds:schemaRefs/>
</ds:datastoreItem>
</file>

<file path=customXml/itemProps23.xml><?xml version="1.0" encoding="utf-8"?>
<ds:datastoreItem xmlns:ds="http://schemas.openxmlformats.org/officeDocument/2006/customXml" ds:itemID="{DCBAD546-4E38-5948-A00E-A76D6D20651D}">
  <ds:schemaRefs/>
</ds:datastoreItem>
</file>

<file path=customXml/itemProps24.xml><?xml version="1.0" encoding="utf-8"?>
<ds:datastoreItem xmlns:ds="http://schemas.openxmlformats.org/officeDocument/2006/customXml" ds:itemID="{67919094-E09D-4390-A4AE-6883C8770F20}">
  <ds:schemaRefs/>
</ds:datastoreItem>
</file>

<file path=customXml/itemProps25.xml><?xml version="1.0" encoding="utf-8"?>
<ds:datastoreItem xmlns:ds="http://schemas.openxmlformats.org/officeDocument/2006/customXml" ds:itemID="{D6EDAF41-52B9-E645-94FF-A65E8DE73A4C}">
  <ds:schemaRefs/>
</ds:datastoreItem>
</file>

<file path=customXml/itemProps3.xml><?xml version="1.0" encoding="utf-8"?>
<ds:datastoreItem xmlns:ds="http://schemas.openxmlformats.org/officeDocument/2006/customXml" ds:itemID="{D0D5FD12-55FB-7B47-9A22-2C476CA7D27B}">
  <ds:schemaRefs/>
</ds:datastoreItem>
</file>

<file path=customXml/itemProps4.xml><?xml version="1.0" encoding="utf-8"?>
<ds:datastoreItem xmlns:ds="http://schemas.openxmlformats.org/officeDocument/2006/customXml" ds:itemID="{4CCFE58B-B7C3-1D42-80FA-372B23DBC160}">
  <ds:schemaRefs/>
</ds:datastoreItem>
</file>

<file path=customXml/itemProps5.xml><?xml version="1.0" encoding="utf-8"?>
<ds:datastoreItem xmlns:ds="http://schemas.openxmlformats.org/officeDocument/2006/customXml" ds:itemID="{C086A146-0E09-4AA0-A3DC-33B2C18DA71A}">
  <ds:schemaRefs/>
</ds:datastoreItem>
</file>

<file path=customXml/itemProps6.xml><?xml version="1.0" encoding="utf-8"?>
<ds:datastoreItem xmlns:ds="http://schemas.openxmlformats.org/officeDocument/2006/customXml" ds:itemID="{FEB336AD-412E-4A6A-BBCC-D419DF141969}">
  <ds:schemaRefs/>
</ds:datastoreItem>
</file>

<file path=customXml/itemProps7.xml><?xml version="1.0" encoding="utf-8"?>
<ds:datastoreItem xmlns:ds="http://schemas.openxmlformats.org/officeDocument/2006/customXml" ds:itemID="{3E12955C-B36D-7D49-881C-3143F810FC92}">
  <ds:schemaRefs/>
</ds:datastoreItem>
</file>

<file path=customXml/itemProps8.xml><?xml version="1.0" encoding="utf-8"?>
<ds:datastoreItem xmlns:ds="http://schemas.openxmlformats.org/officeDocument/2006/customXml" ds:itemID="{8C66161D-9897-2A40-8B02-FE9C957868E4}">
  <ds:schemaRefs/>
</ds:datastoreItem>
</file>

<file path=customXml/itemProps9.xml><?xml version="1.0" encoding="utf-8"?>
<ds:datastoreItem xmlns:ds="http://schemas.openxmlformats.org/officeDocument/2006/customXml" ds:itemID="{C577A808-5873-4EEA-AB77-24B200AC12F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627</TotalTime>
  <Words>566</Words>
  <Application>Microsoft Macintosh PowerPoint</Application>
  <PresentationFormat>Custom</PresentationFormat>
  <Paragraphs>103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Cambria Math</vt:lpstr>
      <vt:lpstr>Menlo</vt:lpstr>
      <vt:lpstr>Verdana</vt:lpstr>
      <vt:lpstr>Blank</vt:lpstr>
      <vt:lpstr>PowerPoint Presentation</vt:lpstr>
      <vt:lpstr>Velocity estimation from Doppler radar</vt:lpstr>
      <vt:lpstr>Context</vt:lpstr>
      <vt:lpstr>Context</vt:lpstr>
      <vt:lpstr>Problem statement</vt:lpstr>
      <vt:lpstr>Baseline model: Architechture</vt:lpstr>
      <vt:lpstr>Baseline model: Performance</vt:lpstr>
      <vt:lpstr>Suggested Approach</vt:lpstr>
      <vt:lpstr>Modelling constraint</vt:lpstr>
      <vt:lpstr>Goal</vt:lpstr>
      <vt:lpstr>Data Access</vt:lpstr>
      <vt:lpstr>Data Access</vt:lpstr>
      <vt:lpstr>DTU Cluster and scripts</vt:lpstr>
      <vt:lpstr>DTU Cluster and scripts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Mark Henney (Project Student)</dc:creator>
  <cp:lastModifiedBy>Mark Henney (Project Student)</cp:lastModifiedBy>
  <cp:revision>7</cp:revision>
  <dcterms:created xsi:type="dcterms:W3CDTF">2024-10-31T08:34:01Z</dcterms:created>
  <dcterms:modified xsi:type="dcterms:W3CDTF">2024-11-04T13:21:45Z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IsCodeFreeTemplate">
    <vt:lpwstr>True</vt:lpwstr>
  </property>
  <property fmtid="{D5CDD505-2E9C-101B-9397-08002B2CF9AE}" pid="3" name="TemplafyTimeStamp">
    <vt:lpwstr>2019-06-10T12:55:04.4765122Z</vt:lpwstr>
  </property>
  <property fmtid="{D5CDD505-2E9C-101B-9397-08002B2CF9AE}" pid="4" name="ContentTypeId">
    <vt:lpwstr>0x0101009ADA1FD2B40FDA458284BB6FCA763489</vt:lpwstr>
  </property>
</Properties>
</file>

<file path=docProps/thumbnail.jpeg>
</file>